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7"/>
    <p:restoredTop sz="94598"/>
  </p:normalViewPr>
  <p:slideViewPr>
    <p:cSldViewPr snapToGrid="0">
      <p:cViewPr varScale="1">
        <p:scale>
          <a:sx n="151" d="100"/>
          <a:sy n="151" d="100"/>
        </p:scale>
        <p:origin x="97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2/11/26</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2/11/26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2/11/26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2/11/26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2/11/26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2/11/26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2/11/26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2/11/26</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Gautamr06/Applied-Data-Science-Capsto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890B-1F70-413F-EE5B-7C5F07BB534E}"/>
              </a:ext>
            </a:extLst>
          </p:cNvPr>
          <p:cNvSpPr>
            <a:spLocks noGrp="1"/>
          </p:cNvSpPr>
          <p:nvPr>
            <p:ph type="ctrTitle"/>
          </p:nvPr>
        </p:nvSpPr>
        <p:spPr/>
        <p:txBody>
          <a:bodyPr/>
          <a:lstStyle/>
          <a:p>
            <a:r>
              <a:rPr lang="en-US" sz="7200" dirty="0"/>
              <a:t>SpaceX Launch Data Analysis and landing prediction</a:t>
            </a:r>
          </a:p>
        </p:txBody>
      </p:sp>
      <p:sp>
        <p:nvSpPr>
          <p:cNvPr id="3" name="Subtitle 2">
            <a:extLst>
              <a:ext uri="{FF2B5EF4-FFF2-40B4-BE49-F238E27FC236}">
                <a16:creationId xmlns:a16="http://schemas.microsoft.com/office/drawing/2014/main" id="{2EA1AB87-E112-CF5D-6B85-8D1F04B16F92}"/>
              </a:ext>
            </a:extLst>
          </p:cNvPr>
          <p:cNvSpPr>
            <a:spLocks noGrp="1"/>
          </p:cNvSpPr>
          <p:nvPr>
            <p:ph type="subTitle" idx="1"/>
          </p:nvPr>
        </p:nvSpPr>
        <p:spPr>
          <a:xfrm>
            <a:off x="1051560" y="4346391"/>
            <a:ext cx="7891272" cy="490529"/>
          </a:xfrm>
        </p:spPr>
        <p:txBody>
          <a:bodyPr/>
          <a:lstStyle/>
          <a:p>
            <a:r>
              <a:rPr lang="en-US" dirty="0"/>
              <a:t>Data Science Capstone Project</a:t>
            </a:r>
          </a:p>
        </p:txBody>
      </p:sp>
      <p:sp>
        <p:nvSpPr>
          <p:cNvPr id="4" name="Subtitle 2">
            <a:extLst>
              <a:ext uri="{FF2B5EF4-FFF2-40B4-BE49-F238E27FC236}">
                <a16:creationId xmlns:a16="http://schemas.microsoft.com/office/drawing/2014/main" id="{90EC5B74-1BE1-0F88-0E1D-B552CDC6B38A}"/>
              </a:ext>
            </a:extLst>
          </p:cNvPr>
          <p:cNvSpPr txBox="1">
            <a:spLocks/>
          </p:cNvSpPr>
          <p:nvPr/>
        </p:nvSpPr>
        <p:spPr>
          <a:xfrm>
            <a:off x="9618719" y="6282920"/>
            <a:ext cx="2573281" cy="490529"/>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600" dirty="0"/>
              <a:t>Gautam Murmu</a:t>
            </a:r>
          </a:p>
          <a:p>
            <a:r>
              <a:rPr lang="en-US" sz="1600" dirty="0"/>
              <a:t>Course – Applied Data Science Capstone</a:t>
            </a:r>
          </a:p>
        </p:txBody>
      </p:sp>
    </p:spTree>
    <p:extLst>
      <p:ext uri="{BB962C8B-B14F-4D97-AF65-F5344CB8AC3E}">
        <p14:creationId xmlns:p14="http://schemas.microsoft.com/office/powerpoint/2010/main" val="3464438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CA0C-83AB-EF99-ACC4-F500DC80AFAE}"/>
              </a:ext>
            </a:extLst>
          </p:cNvPr>
          <p:cNvSpPr>
            <a:spLocks noGrp="1"/>
          </p:cNvSpPr>
          <p:nvPr>
            <p:ph type="title"/>
          </p:nvPr>
        </p:nvSpPr>
        <p:spPr/>
        <p:txBody>
          <a:bodyPr/>
          <a:lstStyle/>
          <a:p>
            <a:r>
              <a:rPr lang="en-US" dirty="0"/>
              <a:t>Predictive analysis using classification model</a:t>
            </a:r>
          </a:p>
        </p:txBody>
      </p:sp>
      <p:sp>
        <p:nvSpPr>
          <p:cNvPr id="3" name="Content Placeholder 2">
            <a:extLst>
              <a:ext uri="{FF2B5EF4-FFF2-40B4-BE49-F238E27FC236}">
                <a16:creationId xmlns:a16="http://schemas.microsoft.com/office/drawing/2014/main" id="{F98C4DB8-0A11-1E47-8EE0-05112E3FD6F8}"/>
              </a:ext>
            </a:extLst>
          </p:cNvPr>
          <p:cNvSpPr>
            <a:spLocks noGrp="1"/>
          </p:cNvSpPr>
          <p:nvPr>
            <p:ph sz="half" idx="1"/>
          </p:nvPr>
        </p:nvSpPr>
        <p:spPr/>
        <p:txBody>
          <a:bodyPr>
            <a:normAutofit/>
          </a:bodyPr>
          <a:lstStyle/>
          <a:p>
            <a:pPr algn="just"/>
            <a:r>
              <a:rPr lang="en-IN" sz="1600" dirty="0"/>
              <a:t>Multiple classification models were built to predict the success of Falcon 9 first stage landing.</a:t>
            </a:r>
          </a:p>
          <a:p>
            <a:pPr algn="just"/>
            <a:r>
              <a:rPr lang="en-IN" sz="1600" dirty="0"/>
              <a:t>The models used include Logistic Regression, Support Vector Machine (SVM), Decision Tree, and K-Nearest Neighbours (KNN).</a:t>
            </a:r>
          </a:p>
          <a:p>
            <a:pPr algn="just"/>
            <a:r>
              <a:rPr lang="en-IN" sz="1600" dirty="0"/>
              <a:t>The dataset was split into training and testing sets, and GridSearchCV was used to find the best hyperparameters.</a:t>
            </a:r>
          </a:p>
          <a:p>
            <a:pPr algn="just"/>
            <a:r>
              <a:rPr lang="en-IN" sz="1600" dirty="0"/>
              <a:t>The performance of each model was evaluated using accuracy score and confusion matrix.</a:t>
            </a:r>
          </a:p>
          <a:p>
            <a:endParaRPr lang="en-US" dirty="0"/>
          </a:p>
        </p:txBody>
      </p:sp>
      <p:pic>
        <p:nvPicPr>
          <p:cNvPr id="6" name="Content Placeholder 5">
            <a:extLst>
              <a:ext uri="{FF2B5EF4-FFF2-40B4-BE49-F238E27FC236}">
                <a16:creationId xmlns:a16="http://schemas.microsoft.com/office/drawing/2014/main" id="{5322DB6C-8E4B-E043-D50F-5C002C9BA91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274" y="2194560"/>
            <a:ext cx="4635237" cy="3978275"/>
          </a:xfrm>
        </p:spPr>
      </p:pic>
    </p:spTree>
    <p:extLst>
      <p:ext uri="{BB962C8B-B14F-4D97-AF65-F5344CB8AC3E}">
        <p14:creationId xmlns:p14="http://schemas.microsoft.com/office/powerpoint/2010/main" val="282101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6F38-9FCE-C0D6-8629-FE14B9F4E5D0}"/>
              </a:ext>
            </a:extLst>
          </p:cNvPr>
          <p:cNvSpPr>
            <a:spLocks noGrp="1"/>
          </p:cNvSpPr>
          <p:nvPr>
            <p:ph type="title"/>
          </p:nvPr>
        </p:nvSpPr>
        <p:spPr/>
        <p:txBody>
          <a:bodyPr/>
          <a:lstStyle/>
          <a:p>
            <a:r>
              <a:rPr lang="en-US" dirty="0"/>
              <a:t>Model comparison and best performing algorithm</a:t>
            </a:r>
          </a:p>
        </p:txBody>
      </p:sp>
      <p:sp>
        <p:nvSpPr>
          <p:cNvPr id="3" name="Content Placeholder 2">
            <a:extLst>
              <a:ext uri="{FF2B5EF4-FFF2-40B4-BE49-F238E27FC236}">
                <a16:creationId xmlns:a16="http://schemas.microsoft.com/office/drawing/2014/main" id="{EE80767F-49BA-5855-6706-173BA7DD4EF2}"/>
              </a:ext>
            </a:extLst>
          </p:cNvPr>
          <p:cNvSpPr>
            <a:spLocks noGrp="1"/>
          </p:cNvSpPr>
          <p:nvPr>
            <p:ph sz="half" idx="1"/>
          </p:nvPr>
        </p:nvSpPr>
        <p:spPr/>
        <p:txBody>
          <a:bodyPr>
            <a:normAutofit/>
          </a:bodyPr>
          <a:lstStyle/>
          <a:p>
            <a:pPr algn="just"/>
            <a:r>
              <a:rPr lang="en-IN" sz="1600" dirty="0"/>
              <a:t>The performance of multiple classification algorithms was compared using the test dataset.</a:t>
            </a:r>
          </a:p>
          <a:p>
            <a:pPr algn="just"/>
            <a:r>
              <a:rPr lang="en-IN" sz="1600" dirty="0"/>
              <a:t>Logistic Regression, SVM, Decision Tree, and KNN models were evaluated based on accuracy.</a:t>
            </a:r>
          </a:p>
          <a:p>
            <a:pPr algn="just"/>
            <a:r>
              <a:rPr lang="en-IN" sz="1600" dirty="0"/>
              <a:t>Among all models, the Support Vector Machine (SVM) with sigmoid kernel produced the best validation performance.</a:t>
            </a:r>
          </a:p>
          <a:p>
            <a:pPr algn="just"/>
            <a:r>
              <a:rPr lang="en-IN" sz="1600" dirty="0"/>
              <a:t>This indicates that SVM was most effective in learning the patterns required to predict the landing outcome.</a:t>
            </a:r>
          </a:p>
          <a:p>
            <a:endParaRPr lang="en-US" dirty="0"/>
          </a:p>
        </p:txBody>
      </p:sp>
      <p:pic>
        <p:nvPicPr>
          <p:cNvPr id="6" name="Content Placeholder 5">
            <a:extLst>
              <a:ext uri="{FF2B5EF4-FFF2-40B4-BE49-F238E27FC236}">
                <a16:creationId xmlns:a16="http://schemas.microsoft.com/office/drawing/2014/main" id="{C8E7C823-EBC2-762E-364E-E2BEBD5683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274" y="2889884"/>
            <a:ext cx="4754562" cy="1419649"/>
          </a:xfrm>
        </p:spPr>
      </p:pic>
    </p:spTree>
    <p:extLst>
      <p:ext uri="{BB962C8B-B14F-4D97-AF65-F5344CB8AC3E}">
        <p14:creationId xmlns:p14="http://schemas.microsoft.com/office/powerpoint/2010/main" val="227186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B8C4-8D29-8C39-497B-50268F6CB2D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E1B755D-B45C-E19A-F148-00D3F8C17627}"/>
              </a:ext>
            </a:extLst>
          </p:cNvPr>
          <p:cNvSpPr>
            <a:spLocks noGrp="1"/>
          </p:cNvSpPr>
          <p:nvPr>
            <p:ph idx="1"/>
          </p:nvPr>
        </p:nvSpPr>
        <p:spPr/>
        <p:txBody>
          <a:bodyPr>
            <a:normAutofit/>
          </a:bodyPr>
          <a:lstStyle/>
          <a:p>
            <a:pPr algn="just"/>
            <a:r>
              <a:rPr lang="en-IN" sz="1800" dirty="0"/>
              <a:t>In this project, SpaceX launch data was analysed using data wrangling, visualization, interactive mapping, dashboard development, and machine learning techniques.</a:t>
            </a:r>
          </a:p>
          <a:p>
            <a:pPr algn="just"/>
            <a:r>
              <a:rPr lang="en-IN" sz="1800" dirty="0"/>
              <a:t>Exploratory data analysis revealed important patterns between payload mass, launch sites, and mission success. Interactive visualizations using Folium and Plotly Dash helped in understanding launch site behaviour and yearly success trends.</a:t>
            </a:r>
          </a:p>
          <a:p>
            <a:pPr algn="just"/>
            <a:r>
              <a:rPr lang="en-IN" sz="1800" dirty="0"/>
              <a:t>Multiple classification models were built to predict launch success. Logistic Regression, SVM, and KNN achieved the highest accuracy of 83.33%, demonstrating reliable predictive performance.</a:t>
            </a:r>
          </a:p>
          <a:p>
            <a:pPr algn="just"/>
            <a:r>
              <a:rPr lang="en-IN" sz="1800" dirty="0"/>
              <a:t>This project highlights how data science techniques can be applied to real-world aerospace data to generate insights and build predictive systems.</a:t>
            </a:r>
          </a:p>
          <a:p>
            <a:endParaRPr lang="en-US" dirty="0"/>
          </a:p>
        </p:txBody>
      </p:sp>
    </p:spTree>
    <p:extLst>
      <p:ext uri="{BB962C8B-B14F-4D97-AF65-F5344CB8AC3E}">
        <p14:creationId xmlns:p14="http://schemas.microsoft.com/office/powerpoint/2010/main" val="53158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F1B5-56BC-5686-5832-A35C6BEFBAF3}"/>
              </a:ext>
            </a:extLst>
          </p:cNvPr>
          <p:cNvSpPr>
            <a:spLocks noGrp="1"/>
          </p:cNvSpPr>
          <p:nvPr>
            <p:ph type="title"/>
          </p:nvPr>
        </p:nvSpPr>
        <p:spPr/>
        <p:txBody>
          <a:bodyPr/>
          <a:lstStyle/>
          <a:p>
            <a:r>
              <a:rPr lang="en-US" dirty="0"/>
              <a:t>Project repository &amp; references</a:t>
            </a:r>
          </a:p>
        </p:txBody>
      </p:sp>
      <p:sp>
        <p:nvSpPr>
          <p:cNvPr id="3" name="Content Placeholder 2">
            <a:extLst>
              <a:ext uri="{FF2B5EF4-FFF2-40B4-BE49-F238E27FC236}">
                <a16:creationId xmlns:a16="http://schemas.microsoft.com/office/drawing/2014/main" id="{82A7F05F-1551-1194-9222-F86BB91E6145}"/>
              </a:ext>
            </a:extLst>
          </p:cNvPr>
          <p:cNvSpPr>
            <a:spLocks noGrp="1"/>
          </p:cNvSpPr>
          <p:nvPr>
            <p:ph idx="1"/>
          </p:nvPr>
        </p:nvSpPr>
        <p:spPr/>
        <p:txBody>
          <a:bodyPr/>
          <a:lstStyle/>
          <a:p>
            <a:pPr marL="0" indent="0">
              <a:buNone/>
            </a:pPr>
            <a:r>
              <a:rPr lang="en-US" sz="1800" dirty="0">
                <a:hlinkClick r:id="rId2"/>
              </a:rPr>
              <a:t>https://github.com/Gautamr06/Applied-Data-Science-Capstone</a:t>
            </a:r>
            <a:endParaRPr lang="en-US" sz="1800" dirty="0"/>
          </a:p>
          <a:p>
            <a:pPr marL="0" indent="0">
              <a:buNone/>
            </a:pPr>
            <a:r>
              <a:rPr lang="en-US" sz="1800" dirty="0"/>
              <a:t>References:</a:t>
            </a:r>
          </a:p>
          <a:p>
            <a:r>
              <a:rPr lang="en-IN" sz="1800" dirty="0"/>
              <a:t>IBM Data Science Capstone Labs and datasets</a:t>
            </a:r>
          </a:p>
          <a:p>
            <a:r>
              <a:rPr lang="en-IN" sz="1800" dirty="0"/>
              <a:t>SpaceX launch data from public APIs</a:t>
            </a:r>
          </a:p>
          <a:p>
            <a:r>
              <a:rPr lang="en-IN" sz="1800" dirty="0"/>
              <a:t>Folium documentation for interactive maps</a:t>
            </a:r>
          </a:p>
          <a:p>
            <a:r>
              <a:rPr lang="en-IN" sz="1800" dirty="0"/>
              <a:t>Plotly Dash documentation for dashboard development</a:t>
            </a:r>
          </a:p>
          <a:p>
            <a:r>
              <a:rPr lang="en-IN" sz="1800" dirty="0"/>
              <a:t>Scikit-learn documentation for machine learning models</a:t>
            </a:r>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3427331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759-ED30-DBA2-1FF8-B1370BC65DFE}"/>
              </a:ext>
            </a:extLst>
          </p:cNvPr>
          <p:cNvSpPr>
            <a:spLocks noGrp="1"/>
          </p:cNvSpPr>
          <p:nvPr>
            <p:ph type="title"/>
          </p:nvPr>
        </p:nvSpPr>
        <p:spPr/>
        <p:txBody>
          <a:bodyPr>
            <a:normAutofit/>
          </a:bodyPr>
          <a:lstStyle/>
          <a:p>
            <a:r>
              <a:rPr lang="en-US" sz="6600" dirty="0"/>
              <a:t>Core Values</a:t>
            </a:r>
          </a:p>
        </p:txBody>
      </p:sp>
      <p:sp>
        <p:nvSpPr>
          <p:cNvPr id="4" name="Content Placeholder 3">
            <a:extLst>
              <a:ext uri="{FF2B5EF4-FFF2-40B4-BE49-F238E27FC236}">
                <a16:creationId xmlns:a16="http://schemas.microsoft.com/office/drawing/2014/main" id="{44F3493C-DAD9-1FFD-166E-FBBF6661F4EC}"/>
              </a:ext>
            </a:extLst>
          </p:cNvPr>
          <p:cNvSpPr>
            <a:spLocks noGrp="1"/>
          </p:cNvSpPr>
          <p:nvPr>
            <p:ph idx="1"/>
          </p:nvPr>
        </p:nvSpPr>
        <p:spPr/>
        <p:txBody>
          <a:bodyPr/>
          <a:lstStyle/>
          <a:p>
            <a:pPr marL="0" indent="0" algn="just">
              <a:buNone/>
            </a:pPr>
            <a:r>
              <a:rPr lang="en-IN" sz="1800" dirty="0"/>
              <a:t>This project reflects core data science values including curiosity to explore real-world data, analytical thinking to uncover meaningful patterns, and effective communication to present insights clearly. Throughout this capstone, I applied data collection, data wrangling, visualization, and machine learning techniques to solve a practical problem and present the findings in a structured and impactful manner.</a:t>
            </a:r>
          </a:p>
          <a:p>
            <a:pPr marL="0" indent="0">
              <a:buNone/>
            </a:pPr>
            <a:endParaRPr lang="en-US" dirty="0"/>
          </a:p>
        </p:txBody>
      </p:sp>
    </p:spTree>
    <p:extLst>
      <p:ext uri="{BB962C8B-B14F-4D97-AF65-F5344CB8AC3E}">
        <p14:creationId xmlns:p14="http://schemas.microsoft.com/office/powerpoint/2010/main" val="328625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D2BC-BB16-3C0D-A356-154092716D58}"/>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932C32A5-B530-C988-6162-FF6AA5B0E421}"/>
              </a:ext>
            </a:extLst>
          </p:cNvPr>
          <p:cNvSpPr>
            <a:spLocks noGrp="1"/>
          </p:cNvSpPr>
          <p:nvPr>
            <p:ph idx="1"/>
          </p:nvPr>
        </p:nvSpPr>
        <p:spPr/>
        <p:txBody>
          <a:bodyPr/>
          <a:lstStyle/>
          <a:p>
            <a:pPr marL="0" indent="0" algn="just">
              <a:buNone/>
            </a:pPr>
            <a:r>
              <a:rPr lang="en-IN" dirty="0"/>
              <a:t>This project analyzes SpaceX launch data to understand the factors that influence successful rocket landings and to identify patterns across launch sites. The analysis began with data collection from APIs and datasets, followed by data wrangling and exploratory data analysis using visualizations and SQL queries. Interactive visual analytics were performed using Folium maps and a Plotly Dash dashboard to better understand geographical and operational patterns.</a:t>
            </a:r>
          </a:p>
          <a:p>
            <a:pPr marL="0" indent="0" algn="just">
              <a:buNone/>
            </a:pPr>
            <a:r>
              <a:rPr lang="en-IN" dirty="0"/>
              <a:t>Finally, multiple machine learning classification models including Logistic Regression, Support Vector Machine, Decision Tree, and K-Nearest Neighbours were trained to predict landing outcomes. The results demonstrate how data science techniques can be applied end-to-end to extract insights and build predictive models from real-world aerospace data.</a:t>
            </a:r>
          </a:p>
          <a:p>
            <a:pPr marL="0" indent="0">
              <a:buNone/>
            </a:pPr>
            <a:br>
              <a:rPr lang="en-IN" dirty="0"/>
            </a:br>
            <a:endParaRPr lang="en-IN" dirty="0"/>
          </a:p>
        </p:txBody>
      </p:sp>
    </p:spTree>
    <p:extLst>
      <p:ext uri="{BB962C8B-B14F-4D97-AF65-F5344CB8AC3E}">
        <p14:creationId xmlns:p14="http://schemas.microsoft.com/office/powerpoint/2010/main" val="2954340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15A-6346-B5D3-9CE6-F40A6BE3675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BF75A0-8EDC-684A-52A5-8BC796401D82}"/>
              </a:ext>
            </a:extLst>
          </p:cNvPr>
          <p:cNvSpPr>
            <a:spLocks noGrp="1"/>
          </p:cNvSpPr>
          <p:nvPr>
            <p:ph idx="1"/>
          </p:nvPr>
        </p:nvSpPr>
        <p:spPr/>
        <p:txBody>
          <a:bodyPr>
            <a:normAutofit/>
          </a:bodyPr>
          <a:lstStyle/>
          <a:p>
            <a:pPr algn="just"/>
            <a:r>
              <a:rPr lang="en-IN" dirty="0"/>
              <a:t>SpaceX has significantly reduced the cost of space travel by developing reusable rockets. A key factor in reusability is the successful landing of the first stage booster after launch.</a:t>
            </a:r>
          </a:p>
          <a:p>
            <a:pPr algn="just"/>
            <a:r>
              <a:rPr lang="en-IN" dirty="0"/>
              <a:t>This project focuses on </a:t>
            </a:r>
            <a:r>
              <a:rPr lang="en-IN" dirty="0" err="1"/>
              <a:t>analyzing</a:t>
            </a:r>
            <a:r>
              <a:rPr lang="en-IN" dirty="0"/>
              <a:t> historical SpaceX launch data to understand the patterns behind successful and unsuccessful landings. By examining launch site locations, flight data, payload information, and landing outcomes, we aim to discover insights that explain what contributes to a successful landing.</a:t>
            </a:r>
          </a:p>
          <a:p>
            <a:pPr algn="just"/>
            <a:r>
              <a:rPr lang="en-IN" dirty="0"/>
              <a:t>The project also demonstrates how data science tools such as data wrangling, visualization, SQL analysis, interactive dashboards, and machine learning models can be combined to solve a real-world prediction problem.</a:t>
            </a:r>
          </a:p>
          <a:p>
            <a:endParaRPr lang="en-US" dirty="0"/>
          </a:p>
        </p:txBody>
      </p:sp>
    </p:spTree>
    <p:extLst>
      <p:ext uri="{BB962C8B-B14F-4D97-AF65-F5344CB8AC3E}">
        <p14:creationId xmlns:p14="http://schemas.microsoft.com/office/powerpoint/2010/main" val="346228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FB25-2D6A-D62B-7D0E-E0ABB8F2BB46}"/>
              </a:ext>
            </a:extLst>
          </p:cNvPr>
          <p:cNvSpPr>
            <a:spLocks noGrp="1"/>
          </p:cNvSpPr>
          <p:nvPr>
            <p:ph type="title"/>
          </p:nvPr>
        </p:nvSpPr>
        <p:spPr/>
        <p:txBody>
          <a:bodyPr/>
          <a:lstStyle/>
          <a:p>
            <a:r>
              <a:rPr lang="en-US" dirty="0"/>
              <a:t>Data collection &amp; Data wrangling</a:t>
            </a:r>
          </a:p>
        </p:txBody>
      </p:sp>
      <p:sp>
        <p:nvSpPr>
          <p:cNvPr id="3" name="Content Placeholder 2">
            <a:extLst>
              <a:ext uri="{FF2B5EF4-FFF2-40B4-BE49-F238E27FC236}">
                <a16:creationId xmlns:a16="http://schemas.microsoft.com/office/drawing/2014/main" id="{1BA46F70-7B0A-CB29-AAF4-B6D9DF2AD9D0}"/>
              </a:ext>
            </a:extLst>
          </p:cNvPr>
          <p:cNvSpPr>
            <a:spLocks noGrp="1"/>
          </p:cNvSpPr>
          <p:nvPr>
            <p:ph sz="half" idx="1"/>
          </p:nvPr>
        </p:nvSpPr>
        <p:spPr>
          <a:xfrm>
            <a:off x="934381" y="2186094"/>
            <a:ext cx="4754880" cy="3977640"/>
          </a:xfrm>
        </p:spPr>
        <p:txBody>
          <a:bodyPr>
            <a:normAutofit/>
          </a:bodyPr>
          <a:lstStyle/>
          <a:p>
            <a:pPr marL="0" indent="0" algn="just">
              <a:buNone/>
            </a:pPr>
            <a:r>
              <a:rPr lang="en-IN" sz="1400" dirty="0"/>
              <a:t>The dataset for this project was collected from SpaceX launch records and publicly available data sources. The raw data contained multiple attributes related to launch site, payload mass, orbit, booster version, and landing outcomes.</a:t>
            </a:r>
          </a:p>
          <a:p>
            <a:pPr algn="just"/>
            <a:r>
              <a:rPr lang="en-IN" sz="1400" dirty="0"/>
              <a:t>During the data wrangling phase, the dataset was cleaned and prepared for analysis by:</a:t>
            </a:r>
          </a:p>
          <a:p>
            <a:pPr algn="just"/>
            <a:r>
              <a:rPr lang="en-IN" sz="1400" dirty="0"/>
              <a:t>Handling missing values</a:t>
            </a:r>
          </a:p>
          <a:p>
            <a:pPr algn="just"/>
            <a:r>
              <a:rPr lang="en-IN" sz="1400" dirty="0"/>
              <a:t>Removing irrelevant columns</a:t>
            </a:r>
          </a:p>
          <a:p>
            <a:pPr algn="just"/>
            <a:r>
              <a:rPr lang="en-IN" sz="1400" dirty="0"/>
              <a:t>Converting categorical data into usable format</a:t>
            </a:r>
          </a:p>
          <a:p>
            <a:pPr algn="just"/>
            <a:r>
              <a:rPr lang="en-IN" sz="1400" dirty="0"/>
              <a:t>Creating new features required for analysis</a:t>
            </a:r>
          </a:p>
          <a:p>
            <a:pPr algn="just"/>
            <a:r>
              <a:rPr lang="en-IN" sz="1400" dirty="0"/>
              <a:t>Formatting the target variable (Class) for prediction</a:t>
            </a:r>
          </a:p>
        </p:txBody>
      </p:sp>
      <p:pic>
        <p:nvPicPr>
          <p:cNvPr id="10" name="Content Placeholder 9">
            <a:extLst>
              <a:ext uri="{FF2B5EF4-FFF2-40B4-BE49-F238E27FC236}">
                <a16:creationId xmlns:a16="http://schemas.microsoft.com/office/drawing/2014/main" id="{838D6419-C901-9E37-A763-ACF56163C2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35133" y="2269067"/>
            <a:ext cx="5943599" cy="2870200"/>
          </a:xfrm>
        </p:spPr>
      </p:pic>
    </p:spTree>
    <p:extLst>
      <p:ext uri="{BB962C8B-B14F-4D97-AF65-F5344CB8AC3E}">
        <p14:creationId xmlns:p14="http://schemas.microsoft.com/office/powerpoint/2010/main" val="282818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1040-13B4-876A-3C5D-4B0DF2B63508}"/>
              </a:ext>
            </a:extLst>
          </p:cNvPr>
          <p:cNvSpPr>
            <a:spLocks noGrp="1"/>
          </p:cNvSpPr>
          <p:nvPr>
            <p:ph type="title"/>
          </p:nvPr>
        </p:nvSpPr>
        <p:spPr/>
        <p:txBody>
          <a:bodyPr>
            <a:normAutofit/>
          </a:bodyPr>
          <a:lstStyle/>
          <a:p>
            <a:r>
              <a:rPr lang="en-US" sz="4400" dirty="0"/>
              <a:t>Eda with visualization(matplotlib/seaborn)</a:t>
            </a:r>
          </a:p>
        </p:txBody>
      </p:sp>
      <p:sp>
        <p:nvSpPr>
          <p:cNvPr id="3" name="Content Placeholder 2">
            <a:extLst>
              <a:ext uri="{FF2B5EF4-FFF2-40B4-BE49-F238E27FC236}">
                <a16:creationId xmlns:a16="http://schemas.microsoft.com/office/drawing/2014/main" id="{F8919035-9097-DC16-30BF-1643A38987E5}"/>
              </a:ext>
            </a:extLst>
          </p:cNvPr>
          <p:cNvSpPr>
            <a:spLocks noGrp="1"/>
          </p:cNvSpPr>
          <p:nvPr>
            <p:ph sz="half" idx="1"/>
          </p:nvPr>
        </p:nvSpPr>
        <p:spPr/>
        <p:txBody>
          <a:bodyPr>
            <a:normAutofit/>
          </a:bodyPr>
          <a:lstStyle/>
          <a:p>
            <a:pPr algn="just"/>
            <a:r>
              <a:rPr lang="en-IN" sz="1800" dirty="0"/>
              <a:t>Exploratory Data Analysis was performed using visualizations to understand patterns in launch success.</a:t>
            </a:r>
          </a:p>
          <a:p>
            <a:pPr algn="just"/>
            <a:r>
              <a:rPr lang="en-IN" sz="1800" dirty="0"/>
              <a:t>The analysis revealed relationships between launch site, orbit type, payload mass, and landing outcomes.</a:t>
            </a:r>
          </a:p>
          <a:p>
            <a:pPr algn="just"/>
            <a:r>
              <a:rPr lang="en-IN" sz="1800" dirty="0"/>
              <a:t>Visual charts helped identify which factors strongly influence the success of first-stage landings.</a:t>
            </a:r>
          </a:p>
          <a:p>
            <a:endParaRPr lang="en-US" dirty="0"/>
          </a:p>
        </p:txBody>
      </p:sp>
      <p:pic>
        <p:nvPicPr>
          <p:cNvPr id="6" name="Content Placeholder 5">
            <a:extLst>
              <a:ext uri="{FF2B5EF4-FFF2-40B4-BE49-F238E27FC236}">
                <a16:creationId xmlns:a16="http://schemas.microsoft.com/office/drawing/2014/main" id="{ABB636C8-8BDE-5AEA-7307-878705B6DC9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367274" y="2194560"/>
            <a:ext cx="4754562" cy="2638820"/>
          </a:xfrm>
        </p:spPr>
      </p:pic>
    </p:spTree>
    <p:extLst>
      <p:ext uri="{BB962C8B-B14F-4D97-AF65-F5344CB8AC3E}">
        <p14:creationId xmlns:p14="http://schemas.microsoft.com/office/powerpoint/2010/main" val="1790007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745C-118F-F46B-0355-8B2228B483F2}"/>
              </a:ext>
            </a:extLst>
          </p:cNvPr>
          <p:cNvSpPr>
            <a:spLocks noGrp="1"/>
          </p:cNvSpPr>
          <p:nvPr>
            <p:ph type="title"/>
          </p:nvPr>
        </p:nvSpPr>
        <p:spPr/>
        <p:txBody>
          <a:bodyPr/>
          <a:lstStyle/>
          <a:p>
            <a:r>
              <a:rPr lang="en-US" dirty="0"/>
              <a:t>Eda using SQL queries</a:t>
            </a:r>
          </a:p>
        </p:txBody>
      </p:sp>
      <p:sp>
        <p:nvSpPr>
          <p:cNvPr id="3" name="Content Placeholder 2">
            <a:extLst>
              <a:ext uri="{FF2B5EF4-FFF2-40B4-BE49-F238E27FC236}">
                <a16:creationId xmlns:a16="http://schemas.microsoft.com/office/drawing/2014/main" id="{DFC41D26-AC19-ED41-75F7-E873841239EC}"/>
              </a:ext>
            </a:extLst>
          </p:cNvPr>
          <p:cNvSpPr>
            <a:spLocks noGrp="1"/>
          </p:cNvSpPr>
          <p:nvPr>
            <p:ph sz="half" idx="1"/>
          </p:nvPr>
        </p:nvSpPr>
        <p:spPr>
          <a:xfrm>
            <a:off x="1069848" y="2194560"/>
            <a:ext cx="7489952" cy="3977640"/>
          </a:xfrm>
        </p:spPr>
        <p:txBody>
          <a:bodyPr/>
          <a:lstStyle/>
          <a:p>
            <a:pPr algn="just"/>
            <a:r>
              <a:rPr lang="en-IN" sz="1800" dirty="0"/>
              <a:t>SQL queries were used to extract meaningful insights from the SpaceX launch dataset.</a:t>
            </a:r>
          </a:p>
          <a:p>
            <a:pPr algn="just"/>
            <a:r>
              <a:rPr lang="en-IN" sz="1800" dirty="0"/>
              <a:t>By querying the database, patterns such as launch site performance, booster reliability, and landing success were identified.</a:t>
            </a:r>
          </a:p>
          <a:p>
            <a:pPr algn="just"/>
            <a:r>
              <a:rPr lang="en-IN" sz="1800" dirty="0"/>
              <a:t>This step helped in validating patterns observed during visual EDA using structured database analysis.</a:t>
            </a:r>
          </a:p>
          <a:p>
            <a:endParaRPr lang="en-US" dirty="0"/>
          </a:p>
        </p:txBody>
      </p:sp>
    </p:spTree>
    <p:extLst>
      <p:ext uri="{BB962C8B-B14F-4D97-AF65-F5344CB8AC3E}">
        <p14:creationId xmlns:p14="http://schemas.microsoft.com/office/powerpoint/2010/main" val="3862036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48A9-4B5A-6C2F-D85E-480CFD5BC943}"/>
              </a:ext>
            </a:extLst>
          </p:cNvPr>
          <p:cNvSpPr>
            <a:spLocks noGrp="1"/>
          </p:cNvSpPr>
          <p:nvPr>
            <p:ph type="title"/>
          </p:nvPr>
        </p:nvSpPr>
        <p:spPr/>
        <p:txBody>
          <a:bodyPr>
            <a:normAutofit/>
          </a:bodyPr>
          <a:lstStyle/>
          <a:p>
            <a:r>
              <a:rPr lang="en-US" sz="4800" dirty="0"/>
              <a:t>Interactive map visualization</a:t>
            </a:r>
            <a:br>
              <a:rPr lang="en-US" sz="4800" dirty="0"/>
            </a:br>
            <a:r>
              <a:rPr lang="en-US" sz="4800" dirty="0"/>
              <a:t>using </a:t>
            </a:r>
            <a:r>
              <a:rPr lang="en-US" sz="4400" dirty="0"/>
              <a:t>folium</a:t>
            </a:r>
            <a:endParaRPr lang="en-US" sz="4800" dirty="0"/>
          </a:p>
        </p:txBody>
      </p:sp>
      <p:sp>
        <p:nvSpPr>
          <p:cNvPr id="3" name="Content Placeholder 2">
            <a:extLst>
              <a:ext uri="{FF2B5EF4-FFF2-40B4-BE49-F238E27FC236}">
                <a16:creationId xmlns:a16="http://schemas.microsoft.com/office/drawing/2014/main" id="{32DB4C31-429F-E004-C99D-8A4A374F5908}"/>
              </a:ext>
            </a:extLst>
          </p:cNvPr>
          <p:cNvSpPr>
            <a:spLocks noGrp="1"/>
          </p:cNvSpPr>
          <p:nvPr>
            <p:ph sz="half" idx="1"/>
          </p:nvPr>
        </p:nvSpPr>
        <p:spPr/>
        <p:txBody>
          <a:bodyPr>
            <a:normAutofit/>
          </a:bodyPr>
          <a:lstStyle/>
          <a:p>
            <a:pPr algn="just"/>
            <a:r>
              <a:rPr lang="en-IN" sz="1600" dirty="0"/>
              <a:t>An interactive Folium map was created to visualize SpaceX launch sites geographically.</a:t>
            </a:r>
          </a:p>
          <a:p>
            <a:pPr algn="just"/>
            <a:r>
              <a:rPr lang="en-IN" sz="1600" dirty="0"/>
              <a:t>Marker clusters were used to represent successful (green) and failed (red) launches.</a:t>
            </a:r>
          </a:p>
          <a:p>
            <a:pPr algn="just"/>
            <a:r>
              <a:rPr lang="en-IN" sz="1600" dirty="0"/>
              <a:t>Distance lines were drawn from launch sites to nearby coastlines, highways, railways, and cities to </a:t>
            </a:r>
            <a:r>
              <a:rPr lang="en-IN" sz="1600" dirty="0" err="1"/>
              <a:t>analyze</a:t>
            </a:r>
            <a:r>
              <a:rPr lang="en-IN" sz="1600" dirty="0"/>
              <a:t> geographical advantages.</a:t>
            </a:r>
          </a:p>
          <a:p>
            <a:pPr algn="just"/>
            <a:r>
              <a:rPr lang="en-IN" sz="1600" dirty="0"/>
              <a:t>This visualization helped understand why launch sites are strategically located near coastlines and away from dense cities.</a:t>
            </a:r>
          </a:p>
          <a:p>
            <a:endParaRPr lang="en-US" dirty="0"/>
          </a:p>
        </p:txBody>
      </p:sp>
      <p:pic>
        <p:nvPicPr>
          <p:cNvPr id="6" name="Content Placeholder 5">
            <a:extLst>
              <a:ext uri="{FF2B5EF4-FFF2-40B4-BE49-F238E27FC236}">
                <a16:creationId xmlns:a16="http://schemas.microsoft.com/office/drawing/2014/main" id="{39A8EAC1-129D-EFD8-C8E3-D5FCEAE7A2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274" y="2194560"/>
            <a:ext cx="4754562" cy="2806180"/>
          </a:xfrm>
        </p:spPr>
      </p:pic>
    </p:spTree>
    <p:extLst>
      <p:ext uri="{BB962C8B-B14F-4D97-AF65-F5344CB8AC3E}">
        <p14:creationId xmlns:p14="http://schemas.microsoft.com/office/powerpoint/2010/main" val="140498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0161-4564-1BE1-7D41-7BB952861201}"/>
              </a:ext>
            </a:extLst>
          </p:cNvPr>
          <p:cNvSpPr>
            <a:spLocks noGrp="1"/>
          </p:cNvSpPr>
          <p:nvPr>
            <p:ph type="title"/>
          </p:nvPr>
        </p:nvSpPr>
        <p:spPr/>
        <p:txBody>
          <a:bodyPr/>
          <a:lstStyle/>
          <a:p>
            <a:r>
              <a:rPr lang="en-US" dirty="0"/>
              <a:t>Interactive dashboard using </a:t>
            </a:r>
            <a:br>
              <a:rPr lang="en-US" dirty="0"/>
            </a:br>
            <a:r>
              <a:rPr lang="en-US" dirty="0"/>
              <a:t>ploty dash</a:t>
            </a:r>
          </a:p>
        </p:txBody>
      </p:sp>
      <p:sp>
        <p:nvSpPr>
          <p:cNvPr id="3" name="Content Placeholder 2">
            <a:extLst>
              <a:ext uri="{FF2B5EF4-FFF2-40B4-BE49-F238E27FC236}">
                <a16:creationId xmlns:a16="http://schemas.microsoft.com/office/drawing/2014/main" id="{CE5AAC50-AE09-C28A-7B98-E966F8BC8972}"/>
              </a:ext>
            </a:extLst>
          </p:cNvPr>
          <p:cNvSpPr>
            <a:spLocks noGrp="1"/>
          </p:cNvSpPr>
          <p:nvPr>
            <p:ph sz="half" idx="1"/>
          </p:nvPr>
        </p:nvSpPr>
        <p:spPr/>
        <p:txBody>
          <a:bodyPr>
            <a:normAutofit/>
          </a:bodyPr>
          <a:lstStyle/>
          <a:p>
            <a:pPr marL="0" indent="0" algn="just">
              <a:buNone/>
            </a:pPr>
            <a:r>
              <a:rPr lang="en-IN" sz="1600" dirty="0"/>
              <a:t>This dashboard was built using Plotly Dash to provide interactive visual analysis of SpaceX launch data.</a:t>
            </a:r>
          </a:p>
          <a:p>
            <a:pPr marL="0" indent="0">
              <a:buNone/>
            </a:pPr>
            <a:r>
              <a:rPr lang="en-IN" sz="1600" dirty="0"/>
              <a:t>The dashboard allows users to:</a:t>
            </a:r>
          </a:p>
          <a:p>
            <a:r>
              <a:rPr lang="en-IN" sz="1600" dirty="0"/>
              <a:t>Select different launch sites from a dropdown menu</a:t>
            </a:r>
          </a:p>
          <a:p>
            <a:r>
              <a:rPr lang="en-IN" sz="1600" dirty="0"/>
              <a:t>View success rate using a pie chart</a:t>
            </a:r>
          </a:p>
          <a:p>
            <a:r>
              <a:rPr lang="en-IN" sz="1600" dirty="0"/>
              <a:t>Analyze relationship between payload mass and launch outcome using a scatter plot</a:t>
            </a:r>
          </a:p>
          <a:p>
            <a:endParaRPr lang="en-US" dirty="0"/>
          </a:p>
        </p:txBody>
      </p:sp>
      <p:pic>
        <p:nvPicPr>
          <p:cNvPr id="6" name="Content Placeholder 5">
            <a:extLst>
              <a:ext uri="{FF2B5EF4-FFF2-40B4-BE49-F238E27FC236}">
                <a16:creationId xmlns:a16="http://schemas.microsoft.com/office/drawing/2014/main" id="{1A4BF143-98A2-17E4-A06B-947A33C8E87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9622" y="2194560"/>
            <a:ext cx="4754562" cy="2638820"/>
          </a:xfrm>
        </p:spPr>
      </p:pic>
    </p:spTree>
    <p:extLst>
      <p:ext uri="{BB962C8B-B14F-4D97-AF65-F5344CB8AC3E}">
        <p14:creationId xmlns:p14="http://schemas.microsoft.com/office/powerpoint/2010/main" val="3527132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93</TotalTime>
  <Words>961</Words>
  <Application>Microsoft Macintosh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Rockwell</vt:lpstr>
      <vt:lpstr>Rockwell Condensed</vt:lpstr>
      <vt:lpstr>Rockwell Extra Bold</vt:lpstr>
      <vt:lpstr>Wingdings</vt:lpstr>
      <vt:lpstr>Wood Type</vt:lpstr>
      <vt:lpstr>SpaceX Launch Data Analysis and landing prediction</vt:lpstr>
      <vt:lpstr>Core Values</vt:lpstr>
      <vt:lpstr>Executive Summary </vt:lpstr>
      <vt:lpstr>Introduction</vt:lpstr>
      <vt:lpstr>Data collection &amp; Data wrangling</vt:lpstr>
      <vt:lpstr>Eda with visualization(matplotlib/seaborn)</vt:lpstr>
      <vt:lpstr>Eda using SQL queries</vt:lpstr>
      <vt:lpstr>Interactive map visualization using folium</vt:lpstr>
      <vt:lpstr>Interactive dashboard using  ploty dash</vt:lpstr>
      <vt:lpstr>Predictive analysis using classification model</vt:lpstr>
      <vt:lpstr>Model comparison and best performing algorithm</vt:lpstr>
      <vt:lpstr>Conclusion</vt:lpstr>
      <vt:lpstr>Project repository &amp;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Gautam Murmu</dc:creator>
  <cp:lastModifiedBy>Gautam Murmu</cp:lastModifiedBy>
  <cp:revision>3</cp:revision>
  <dcterms:created xsi:type="dcterms:W3CDTF">2026-02-11T06:03:35Z</dcterms:created>
  <dcterms:modified xsi:type="dcterms:W3CDTF">2026-02-11T07:37:46Z</dcterms:modified>
</cp:coreProperties>
</file>